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75" r:id="rId2"/>
    <p:sldId id="271" r:id="rId3"/>
    <p:sldId id="276" r:id="rId4"/>
    <p:sldId id="277" r:id="rId5"/>
    <p:sldId id="306" r:id="rId6"/>
    <p:sldId id="278" r:id="rId7"/>
    <p:sldId id="279" r:id="rId8"/>
    <p:sldId id="280" r:id="rId9"/>
    <p:sldId id="282" r:id="rId10"/>
    <p:sldId id="304" r:id="rId11"/>
    <p:sldId id="283" r:id="rId12"/>
    <p:sldId id="305" r:id="rId13"/>
    <p:sldId id="284" r:id="rId14"/>
    <p:sldId id="285" r:id="rId15"/>
    <p:sldId id="286" r:id="rId16"/>
    <p:sldId id="287" r:id="rId17"/>
    <p:sldId id="288" r:id="rId18"/>
    <p:sldId id="307" r:id="rId19"/>
    <p:sldId id="290" r:id="rId20"/>
    <p:sldId id="291" r:id="rId21"/>
    <p:sldId id="293" r:id="rId22"/>
    <p:sldId id="294" r:id="rId23"/>
    <p:sldId id="308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256" r:id="rId33"/>
    <p:sldId id="269" r:id="rId34"/>
    <p:sldId id="261" r:id="rId35"/>
    <p:sldId id="263" r:id="rId36"/>
    <p:sldId id="265" r:id="rId37"/>
    <p:sldId id="266" r:id="rId38"/>
    <p:sldId id="267" r:id="rId39"/>
    <p:sldId id="268" r:id="rId40"/>
    <p:sldId id="27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3DB6C-36C0-48A2-80B8-65325A91C7EA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770C5-3700-4385-A3C8-7029FE4C2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94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1B4E12-E704-472E-A01B-CC220D02A4C5}" type="slidenum">
              <a:rPr lang="en-GB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latin typeface="Times New Roman" panose="02020603050405020304" pitchFamily="18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6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29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754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56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0709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36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3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57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11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24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19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311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01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56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109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0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93BD-688A-44AF-9C03-041A6569631D}" type="datetimeFigureOut">
              <a:rPr lang="en-GB" smtClean="0"/>
              <a:t>13/04/2022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89A25-A913-4FF7-9034-0B98D41694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543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GB" altLang="en-US" sz="4600" dirty="0"/>
              <a:t>Management  of Gastrostomy &amp; </a:t>
            </a:r>
            <a:r>
              <a:rPr lang="en-GB" altLang="en-US" sz="4600" dirty="0" err="1"/>
              <a:t>Jejunostomy</a:t>
            </a:r>
            <a:r>
              <a:rPr lang="en-GB" altLang="en-US" sz="4600" dirty="0"/>
              <a:t> tubes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1676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MIC replacement balloon gastrostomy and extension set 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65" y="2443942"/>
            <a:ext cx="5434636" cy="4070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865" y="2443942"/>
            <a:ext cx="4269248" cy="40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Low profile gastrostomy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557339"/>
            <a:ext cx="8229600" cy="4029075"/>
          </a:xfrm>
        </p:spPr>
        <p:txBody>
          <a:bodyPr/>
          <a:lstStyle/>
          <a:p>
            <a:pPr eaLnBrk="1" hangingPunct="1"/>
            <a:r>
              <a:rPr lang="en-GB" altLang="en-US" smtClean="0"/>
              <a:t>Internal balloon</a:t>
            </a:r>
          </a:p>
          <a:p>
            <a:pPr eaLnBrk="1" hangingPunct="1"/>
            <a:r>
              <a:rPr lang="en-GB" altLang="en-US" smtClean="0"/>
              <a:t>Replace 3-6months</a:t>
            </a:r>
          </a:p>
          <a:p>
            <a:pPr eaLnBrk="1" hangingPunct="1"/>
            <a:r>
              <a:rPr lang="en-GB" altLang="en-US" smtClean="0"/>
              <a:t>Need to know length of stoma tract </a:t>
            </a:r>
          </a:p>
          <a:p>
            <a:pPr eaLnBrk="1" hangingPunct="1"/>
            <a:r>
              <a:rPr lang="en-GB" altLang="en-US" smtClean="0"/>
              <a:t>Popular with children or young adults</a:t>
            </a:r>
          </a:p>
          <a:p>
            <a:pPr eaLnBrk="1" hangingPunct="1"/>
            <a:r>
              <a:rPr lang="en-GB" altLang="en-US" smtClean="0"/>
              <a:t>Requires an extension set for feeding</a:t>
            </a:r>
          </a:p>
        </p:txBody>
      </p:sp>
      <p:pic>
        <p:nvPicPr>
          <p:cNvPr id="15364" name="Picture 5" descr="but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4581525"/>
            <a:ext cx="236696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cubbybutt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4572001"/>
            <a:ext cx="348456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C:\Documents and Settings\All Users\Desktop\data\My Documents\My Pictures\PEG pics\button in situ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648201"/>
            <a:ext cx="2522538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AMT minion low profile gastrostomy</a:t>
            </a:r>
            <a:br>
              <a:rPr lang="en-GB" sz="2400" dirty="0" smtClean="0"/>
            </a:br>
            <a:r>
              <a:rPr lang="en-GB" sz="2400" dirty="0" smtClean="0"/>
              <a:t>MIC extension set </a:t>
            </a:r>
            <a:r>
              <a:rPr lang="en-GB" sz="2400" dirty="0" err="1" smtClean="0"/>
              <a:t>Enfit</a:t>
            </a:r>
            <a:r>
              <a:rPr lang="en-GB" sz="2400" dirty="0" smtClean="0"/>
              <a:t>   </a:t>
            </a:r>
            <a:endParaRPr lang="en-GB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6093" y="2793077"/>
            <a:ext cx="2914650" cy="3150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444" y="2793077"/>
            <a:ext cx="3075709" cy="30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5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6" y="457200"/>
            <a:ext cx="8893175" cy="1371600"/>
          </a:xfrm>
        </p:spPr>
        <p:txBody>
          <a:bodyPr/>
          <a:lstStyle/>
          <a:p>
            <a:pPr eaLnBrk="1" hangingPunct="1"/>
            <a:r>
              <a:rPr lang="en-GB" altLang="en-US"/>
              <a:t>Routine care of a balloon gastrostomy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800"/>
              <a:t>Daily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/>
              <a:t>Observe stoma daily for signs of swelling, leakage, redness, soreness or infection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/>
              <a:t>Wash with mild soap and water and dry thoroughly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/>
              <a:t>Rotate tube 360</a:t>
            </a:r>
            <a:r>
              <a:rPr lang="en-GB" altLang="en-US" sz="2400" baseline="30000"/>
              <a:t>o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/>
              <a:t>Check the position of the external fixation device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r>
              <a:rPr lang="en-GB" altLang="en-US" sz="2800"/>
              <a:t>Weekly 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/>
              <a:t>Check the balloon integrity</a:t>
            </a:r>
          </a:p>
          <a:p>
            <a:pPr eaLnBrk="1" hangingPunct="1">
              <a:lnSpc>
                <a:spcPct val="90000"/>
              </a:lnSpc>
            </a:pPr>
            <a:endParaRPr lang="en-GB" altLang="en-US" sz="2800"/>
          </a:p>
        </p:txBody>
      </p:sp>
    </p:spTree>
    <p:extLst>
      <p:ext uri="{BB962C8B-B14F-4D97-AF65-F5344CB8AC3E}">
        <p14:creationId xmlns:p14="http://schemas.microsoft.com/office/powerpoint/2010/main" val="372530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Checking balloon integrity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/>
              <a:t>Discontinue feeding</a:t>
            </a:r>
          </a:p>
          <a:p>
            <a:pPr eaLnBrk="1" hangingPunct="1"/>
            <a:r>
              <a:rPr lang="en-GB" altLang="en-US" sz="2800" dirty="0"/>
              <a:t>Use </a:t>
            </a:r>
            <a:r>
              <a:rPr lang="en-GB" altLang="en-US" sz="2800" dirty="0" smtClean="0"/>
              <a:t>a </a:t>
            </a:r>
            <a:r>
              <a:rPr lang="en-GB" altLang="en-US" sz="2800" dirty="0"/>
              <a:t>syringe to remove water from the inflation port</a:t>
            </a:r>
          </a:p>
          <a:p>
            <a:pPr eaLnBrk="1" hangingPunct="1"/>
            <a:r>
              <a:rPr lang="en-GB" altLang="en-US" sz="2800" dirty="0"/>
              <a:t>Make a note of the volume removed</a:t>
            </a:r>
          </a:p>
          <a:p>
            <a:pPr eaLnBrk="1" hangingPunct="1"/>
            <a:r>
              <a:rPr lang="en-GB" altLang="en-US" sz="2800" dirty="0"/>
              <a:t>Re-inflate the balloon with correct volume of fresh water</a:t>
            </a:r>
          </a:p>
          <a:p>
            <a:pPr eaLnBrk="1" hangingPunct="1"/>
            <a:r>
              <a:rPr lang="en-GB" altLang="en-US" sz="2800" dirty="0"/>
              <a:t>If concerned there is a leak in balloon, consider tube replacement</a:t>
            </a:r>
          </a:p>
          <a:p>
            <a:pPr eaLnBrk="1" hangingPunct="1"/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676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RIG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mtClean="0"/>
              <a:t>Radiologically Inserted Gastrostomy</a:t>
            </a:r>
          </a:p>
          <a:p>
            <a:r>
              <a:rPr lang="en-GB" altLang="en-US" smtClean="0"/>
              <a:t>Indications- Head and Neck Cancer, MND</a:t>
            </a:r>
          </a:p>
          <a:p>
            <a:r>
              <a:rPr lang="en-GB" altLang="en-US" smtClean="0"/>
              <a:t>Tend to last up to 6 months</a:t>
            </a:r>
          </a:p>
          <a:p>
            <a:r>
              <a:rPr lang="en-GB" altLang="en-US" smtClean="0"/>
              <a:t>Balloon/ “pigtail” tube</a:t>
            </a:r>
          </a:p>
          <a:p>
            <a:r>
              <a:rPr lang="en-GB" altLang="en-US" smtClean="0"/>
              <a:t>May be sutured</a:t>
            </a:r>
          </a:p>
        </p:txBody>
      </p:sp>
      <p:pic>
        <p:nvPicPr>
          <p:cNvPr id="19460" name="Picture 4" descr="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864" y="2194560"/>
            <a:ext cx="4613537" cy="387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497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Routine RIG care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557338"/>
            <a:ext cx="8229600" cy="45148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2800" dirty="0"/>
              <a:t>Daily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Clean stoma with mild soap and water and dry thoroughly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n-GB" altLang="en-US" sz="2400" dirty="0"/>
              <a:t>Observe for signs of infection/inflammation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n-GB" altLang="en-US" sz="2400" dirty="0"/>
              <a:t>Keep outer surface of tube clean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n-GB" altLang="en-US" sz="2400" b="1" dirty="0"/>
              <a:t>DO NOT </a:t>
            </a:r>
            <a:r>
              <a:rPr lang="en-GB" altLang="en-US" sz="2400" dirty="0"/>
              <a:t>rotate the tube 360</a:t>
            </a:r>
            <a:r>
              <a:rPr lang="en-GB" altLang="en-US" sz="2400" baseline="30000" dirty="0"/>
              <a:t>0</a:t>
            </a:r>
            <a:r>
              <a:rPr lang="en-GB" altLang="en-US" sz="2400" dirty="0"/>
              <a:t> (unless advised to do so by your Dietitian)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en-GB" altLang="en-US" sz="2400" dirty="0"/>
              <a:t>Flush tube regularly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2800" dirty="0"/>
              <a:t>Weekly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z="2400" dirty="0"/>
              <a:t>Check with your Dietitian. </a:t>
            </a: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079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Immediately Post Placement of any tube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16114"/>
            <a:ext cx="8229600" cy="446563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GB" altLang="en-US" dirty="0" smtClean="0"/>
              <a:t>	</a:t>
            </a:r>
            <a:r>
              <a:rPr lang="en-GB" altLang="en-US" sz="2000" dirty="0"/>
              <a:t>The following require </a:t>
            </a:r>
            <a:r>
              <a:rPr lang="en-GB" altLang="en-US" sz="2000" b="1" dirty="0">
                <a:solidFill>
                  <a:srgbClr val="FF0000"/>
                </a:solidFill>
              </a:rPr>
              <a:t>IMMEDIATE</a:t>
            </a:r>
            <a:r>
              <a:rPr lang="en-GB" altLang="en-US" sz="2000" dirty="0"/>
              <a:t> medical attention</a:t>
            </a:r>
          </a:p>
          <a:p>
            <a:r>
              <a:rPr lang="en-GB" altLang="en-US" sz="2000" dirty="0"/>
              <a:t>Pain during feeding or medication delivery</a:t>
            </a:r>
          </a:p>
          <a:p>
            <a:r>
              <a:rPr lang="en-GB" altLang="en-US" sz="2000" dirty="0"/>
              <a:t>Significant pain or distress after the procedure</a:t>
            </a:r>
          </a:p>
          <a:p>
            <a:r>
              <a:rPr lang="en-GB" altLang="en-US" sz="2000" dirty="0"/>
              <a:t>New bleeding from the stoma site</a:t>
            </a:r>
          </a:p>
          <a:p>
            <a:r>
              <a:rPr lang="en-GB" altLang="en-US" sz="2000" dirty="0"/>
              <a:t>Leakage of fluid around the tube</a:t>
            </a:r>
          </a:p>
          <a:p>
            <a:endParaRPr lang="en-GB" altLang="en-US" sz="2000" dirty="0"/>
          </a:p>
          <a:p>
            <a:pPr>
              <a:buFont typeface="Wingdings" panose="05000000000000000000" pitchFamily="2" charset="2"/>
              <a:buNone/>
            </a:pPr>
            <a:r>
              <a:rPr lang="en-GB" altLang="en-US" sz="2000" dirty="0"/>
              <a:t>	In the event of any one of these symptoms, the following action </a:t>
            </a:r>
            <a:r>
              <a:rPr lang="en-GB" altLang="en-US" sz="2000" b="1" dirty="0">
                <a:solidFill>
                  <a:srgbClr val="FF0000"/>
                </a:solidFill>
              </a:rPr>
              <a:t>MUST</a:t>
            </a:r>
            <a:r>
              <a:rPr lang="en-GB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/>
              <a:t>be taken</a:t>
            </a:r>
          </a:p>
          <a:p>
            <a:r>
              <a:rPr lang="en-GB" altLang="en-US" sz="2000" dirty="0"/>
              <a:t>Stop feeding / medication delivery immediately</a:t>
            </a:r>
          </a:p>
          <a:p>
            <a:r>
              <a:rPr lang="en-GB" altLang="en-US" sz="2000" dirty="0"/>
              <a:t>Seek immediate medical advice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37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Jejunistomy</a:t>
            </a:r>
            <a:r>
              <a:rPr lang="en-GB" dirty="0" smtClean="0"/>
              <a:t> Feeding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022" y="2193925"/>
            <a:ext cx="5577840" cy="42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75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Surgical Jejunostomy</a:t>
            </a:r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Inserted surgically</a:t>
            </a:r>
          </a:p>
          <a:p>
            <a:pPr eaLnBrk="1" hangingPunct="1"/>
            <a:r>
              <a:rPr lang="en-GB" altLang="en-US" smtClean="0"/>
              <a:t>Long term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43264"/>
            <a:ext cx="59769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9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Aims of session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00213"/>
            <a:ext cx="8229600" cy="460851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en-GB" altLang="en-US" sz="3000" i="1"/>
          </a:p>
          <a:p>
            <a:pPr eaLnBrk="1" hangingPunct="1">
              <a:lnSpc>
                <a:spcPct val="120000"/>
              </a:lnSpc>
            </a:pPr>
            <a:r>
              <a:rPr lang="en-GB" altLang="en-US" sz="3000" i="1"/>
              <a:t>Types of tube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3000" i="1"/>
              <a:t>Care and maintenance 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z="3000" i="1"/>
              <a:t>Complications- prevention and treatment</a:t>
            </a:r>
          </a:p>
        </p:txBody>
      </p:sp>
    </p:spTree>
    <p:extLst>
      <p:ext uri="{BB962C8B-B14F-4D97-AF65-F5344CB8AC3E}">
        <p14:creationId xmlns:p14="http://schemas.microsoft.com/office/powerpoint/2010/main" val="41475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Routine care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557338"/>
            <a:ext cx="8229600" cy="4514850"/>
          </a:xfrm>
        </p:spPr>
        <p:txBody>
          <a:bodyPr/>
          <a:lstStyle/>
          <a:p>
            <a:pPr eaLnBrk="1" hangingPunct="1"/>
            <a:r>
              <a:rPr lang="en-GB" altLang="en-US" smtClean="0"/>
              <a:t>Daily</a:t>
            </a:r>
          </a:p>
          <a:p>
            <a:pPr lvl="1" algn="just" eaLnBrk="1" hangingPunct="1"/>
            <a:r>
              <a:rPr lang="en-GB" altLang="en-US" smtClean="0"/>
              <a:t>Clean stoma with mild soap and water and dry thoroughly </a:t>
            </a:r>
          </a:p>
          <a:p>
            <a:pPr lvl="1" algn="just" eaLnBrk="1" hangingPunct="1"/>
            <a:r>
              <a:rPr lang="en-GB" altLang="en-US" smtClean="0"/>
              <a:t>Observe for signs of infection/inflammation</a:t>
            </a:r>
          </a:p>
          <a:p>
            <a:pPr lvl="1" algn="just" eaLnBrk="1" hangingPunct="1"/>
            <a:r>
              <a:rPr lang="en-GB" altLang="en-US" smtClean="0"/>
              <a:t>Keep outer surface of tube clean </a:t>
            </a:r>
          </a:p>
          <a:p>
            <a:pPr lvl="1" algn="just" eaLnBrk="1" hangingPunct="1"/>
            <a:r>
              <a:rPr lang="en-GB" altLang="en-US" smtClean="0"/>
              <a:t>DO NOT rotate the tube 360</a:t>
            </a:r>
            <a:r>
              <a:rPr lang="en-GB" altLang="en-US" baseline="30000" smtClean="0"/>
              <a:t>0</a:t>
            </a:r>
          </a:p>
          <a:p>
            <a:pPr lvl="1" algn="just" eaLnBrk="1" hangingPunct="1"/>
            <a:r>
              <a:rPr lang="en-GB" altLang="en-US" smtClean="0"/>
              <a:t>Flush tube regularly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82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PEG-J 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Jejunal extension passed through PEG tube</a:t>
            </a:r>
          </a:p>
          <a:p>
            <a:pPr eaLnBrk="1" hangingPunct="1"/>
            <a:r>
              <a:rPr lang="en-GB" altLang="en-US" smtClean="0"/>
              <a:t>Ports are marked “I” and “G”</a:t>
            </a:r>
          </a:p>
          <a:p>
            <a:pPr eaLnBrk="1" hangingPunct="1"/>
            <a:r>
              <a:rPr lang="en-GB" altLang="en-US" smtClean="0"/>
              <a:t>Long term</a:t>
            </a:r>
          </a:p>
        </p:txBody>
      </p:sp>
      <p:pic>
        <p:nvPicPr>
          <p:cNvPr id="41988" name="Picture 5" descr="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29" y="2827572"/>
            <a:ext cx="4400261" cy="36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60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Routine care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557338"/>
            <a:ext cx="8229600" cy="4514850"/>
          </a:xfrm>
        </p:spPr>
        <p:txBody>
          <a:bodyPr/>
          <a:lstStyle/>
          <a:p>
            <a:pPr eaLnBrk="1" hangingPunct="1"/>
            <a:r>
              <a:rPr lang="en-GB" altLang="en-US" sz="2800"/>
              <a:t>Daily</a:t>
            </a:r>
          </a:p>
          <a:p>
            <a:pPr lvl="1" algn="just" eaLnBrk="1" hangingPunct="1"/>
            <a:r>
              <a:rPr lang="en-GB" altLang="en-US" sz="2400"/>
              <a:t>Clean stoma with mild soap and water and dry thoroughly </a:t>
            </a:r>
          </a:p>
          <a:p>
            <a:pPr lvl="1" algn="just" eaLnBrk="1" hangingPunct="1"/>
            <a:r>
              <a:rPr lang="en-GB" altLang="en-US" sz="2400"/>
              <a:t>Observe for signs of infection/inflammation</a:t>
            </a:r>
          </a:p>
          <a:p>
            <a:pPr lvl="1" algn="just" eaLnBrk="1" hangingPunct="1"/>
            <a:r>
              <a:rPr lang="en-GB" altLang="en-US" sz="2400"/>
              <a:t>Keep outer surface of tube clean </a:t>
            </a:r>
          </a:p>
          <a:p>
            <a:pPr lvl="1" algn="just" eaLnBrk="1" hangingPunct="1"/>
            <a:r>
              <a:rPr lang="en-GB" altLang="en-US" sz="2400"/>
              <a:t>DO NOT rotate the tube 360</a:t>
            </a:r>
            <a:r>
              <a:rPr lang="en-GB" altLang="en-US" sz="2400" baseline="30000"/>
              <a:t>0</a:t>
            </a:r>
          </a:p>
          <a:p>
            <a:pPr lvl="1" algn="just" eaLnBrk="1" hangingPunct="1"/>
            <a:r>
              <a:rPr lang="en-GB" altLang="en-US" sz="2400"/>
              <a:t>Flush tube regularly</a:t>
            </a:r>
          </a:p>
          <a:p>
            <a:pPr eaLnBrk="1" hangingPunct="1"/>
            <a:r>
              <a:rPr lang="en-GB" altLang="en-US" sz="2800"/>
              <a:t>Weekly</a:t>
            </a:r>
          </a:p>
          <a:p>
            <a:pPr lvl="1" eaLnBrk="1" hangingPunct="1"/>
            <a:r>
              <a:rPr lang="en-GB" altLang="en-US" sz="2400"/>
              <a:t>Unclip external fixation device, advance tube into stomach by about 2-3cm. Return to correct position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GB" altLang="en-US" sz="2800"/>
          </a:p>
        </p:txBody>
      </p:sp>
    </p:spTree>
    <p:extLst>
      <p:ext uri="{BB962C8B-B14F-4D97-AF65-F5344CB8AC3E}">
        <p14:creationId xmlns:p14="http://schemas.microsoft.com/office/powerpoint/2010/main" val="1102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each patient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Record type of tube in situ</a:t>
            </a:r>
          </a:p>
          <a:p>
            <a:pPr lvl="1"/>
            <a:r>
              <a:rPr lang="en-GB" dirty="0" smtClean="0"/>
              <a:t>Gastrostomy</a:t>
            </a:r>
          </a:p>
          <a:p>
            <a:pPr lvl="1"/>
            <a:r>
              <a:rPr lang="en-GB" dirty="0" smtClean="0"/>
              <a:t>Balloon gastrostomy</a:t>
            </a:r>
          </a:p>
          <a:p>
            <a:pPr lvl="1"/>
            <a:r>
              <a:rPr lang="en-GB" dirty="0" smtClean="0"/>
              <a:t>RIG</a:t>
            </a:r>
          </a:p>
          <a:p>
            <a:r>
              <a:rPr lang="en-GB" dirty="0" smtClean="0"/>
              <a:t>Make</a:t>
            </a:r>
          </a:p>
          <a:p>
            <a:pPr lvl="1"/>
            <a:r>
              <a:rPr lang="en-GB" dirty="0" err="1" smtClean="0"/>
              <a:t>Freka</a:t>
            </a:r>
            <a:endParaRPr lang="en-GB" dirty="0" smtClean="0"/>
          </a:p>
          <a:p>
            <a:pPr lvl="1"/>
            <a:r>
              <a:rPr lang="en-GB" dirty="0" smtClean="0"/>
              <a:t>MIC</a:t>
            </a:r>
          </a:p>
          <a:p>
            <a:pPr lvl="1"/>
            <a:r>
              <a:rPr lang="en-GB" dirty="0" err="1" smtClean="0"/>
              <a:t>Maxter</a:t>
            </a:r>
            <a:endParaRPr lang="en-GB" dirty="0"/>
          </a:p>
          <a:p>
            <a:r>
              <a:rPr lang="en-GB" dirty="0" smtClean="0"/>
              <a:t>Size      </a:t>
            </a:r>
            <a:r>
              <a:rPr lang="en-GB" dirty="0"/>
              <a:t>Fr</a:t>
            </a:r>
          </a:p>
          <a:p>
            <a:r>
              <a:rPr lang="en-GB" dirty="0" smtClean="0"/>
              <a:t>Date inserted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839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836613"/>
            <a:ext cx="8229600" cy="1828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4800" b="1"/>
              <a:t>Complications</a:t>
            </a:r>
            <a:br>
              <a:rPr lang="en-GB" altLang="en-US" sz="4800" b="1"/>
            </a:br>
            <a:r>
              <a:rPr lang="en-GB" altLang="en-US" sz="4800" b="1"/>
              <a:t>- Prevention and Treatment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2420938"/>
            <a:ext cx="8229600" cy="3886200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Complications with stoma</a:t>
            </a:r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/>
              <a:t>Tube related problems</a:t>
            </a:r>
          </a:p>
        </p:txBody>
      </p:sp>
    </p:spTree>
    <p:extLst>
      <p:ext uri="{BB962C8B-B14F-4D97-AF65-F5344CB8AC3E}">
        <p14:creationId xmlns:p14="http://schemas.microsoft.com/office/powerpoint/2010/main" val="13103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Gastric Leakage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471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mtClean="0"/>
              <a:t>Indications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Pain, red skin, peristomal leakage, irritation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mtClean="0"/>
              <a:t>Causes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Incorrect position of fixation device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Stoma has enlarged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Allergy to tube material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Delayed gastric emptying 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Constipation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Buried bumper syndrome</a:t>
            </a:r>
          </a:p>
        </p:txBody>
      </p:sp>
      <p:pic>
        <p:nvPicPr>
          <p:cNvPr id="45061" name="Picture 5" descr="gastric le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2" y="3187074"/>
            <a:ext cx="3294352" cy="296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Gastric leakage continued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400550"/>
          </a:xfrm>
        </p:spPr>
        <p:txBody>
          <a:bodyPr/>
          <a:lstStyle/>
          <a:p>
            <a:pPr eaLnBrk="1" hangingPunct="1"/>
            <a:r>
              <a:rPr lang="en-GB" altLang="en-US" smtClean="0"/>
              <a:t>Treatment</a:t>
            </a:r>
          </a:p>
          <a:p>
            <a:pPr lvl="1" eaLnBrk="1" hangingPunct="1"/>
            <a:r>
              <a:rPr lang="en-GB" altLang="en-US" smtClean="0"/>
              <a:t>Test leakage with pH paper</a:t>
            </a:r>
          </a:p>
          <a:p>
            <a:pPr lvl="1" eaLnBrk="1" hangingPunct="1"/>
            <a:r>
              <a:rPr lang="en-GB" altLang="en-US" smtClean="0"/>
              <a:t>Ensure correct position of fixation device</a:t>
            </a:r>
          </a:p>
          <a:p>
            <a:pPr lvl="1" eaLnBrk="1" hangingPunct="1"/>
            <a:r>
              <a:rPr lang="en-GB" altLang="en-US" smtClean="0"/>
              <a:t>Keep area clean and dry, consider barrier cream/lotion</a:t>
            </a:r>
          </a:p>
          <a:p>
            <a:pPr lvl="1" eaLnBrk="1" hangingPunct="1"/>
            <a:r>
              <a:rPr lang="en-GB" altLang="en-US" smtClean="0"/>
              <a:t>If exudate is heavy, consider use of absorbent dressing</a:t>
            </a:r>
          </a:p>
          <a:p>
            <a:pPr lvl="1" eaLnBrk="1" hangingPunct="1"/>
            <a:r>
              <a:rPr lang="en-GB" altLang="en-US" smtClean="0"/>
              <a:t>If gastrostomy tube, check internal balloon</a:t>
            </a:r>
          </a:p>
        </p:txBody>
      </p:sp>
    </p:spTree>
    <p:extLst>
      <p:ext uri="{BB962C8B-B14F-4D97-AF65-F5344CB8AC3E}">
        <p14:creationId xmlns:p14="http://schemas.microsoft.com/office/powerpoint/2010/main" val="27280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Overgranulation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GB" altLang="en-US" sz="3600"/>
              <a:t>“</a:t>
            </a:r>
            <a:r>
              <a:rPr lang="en-GB" altLang="en-US" smtClean="0"/>
              <a:t>An overgrowth of pink, protruding mass of moist tissue at stoma, prone to bleeding”</a:t>
            </a:r>
          </a:p>
          <a:p>
            <a:pPr lvl="1" eaLnBrk="1" hangingPunct="1"/>
            <a:endParaRPr lang="en-GB" altLang="en-US" smtClean="0"/>
          </a:p>
        </p:txBody>
      </p:sp>
      <p:pic>
        <p:nvPicPr>
          <p:cNvPr id="47109" name="Picture 5" descr="overgr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82" y="3439627"/>
            <a:ext cx="2693843" cy="22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overgra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427449"/>
            <a:ext cx="3703782" cy="23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Overgranulation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229600" cy="4471988"/>
          </a:xfrm>
        </p:spPr>
        <p:txBody>
          <a:bodyPr/>
          <a:lstStyle/>
          <a:p>
            <a:pPr eaLnBrk="1" hangingPunct="1"/>
            <a:r>
              <a:rPr lang="en-GB" altLang="en-US" smtClean="0"/>
              <a:t>Causes</a:t>
            </a:r>
          </a:p>
          <a:p>
            <a:pPr lvl="1" eaLnBrk="1" hangingPunct="1"/>
            <a:r>
              <a:rPr lang="en-GB" altLang="en-US" smtClean="0"/>
              <a:t>Excessive movement of gastrostomy tube e.g. Incorrect position of external fixation device</a:t>
            </a:r>
          </a:p>
          <a:p>
            <a:pPr lvl="1" eaLnBrk="1" hangingPunct="1"/>
            <a:r>
              <a:rPr lang="en-GB" altLang="en-US" smtClean="0"/>
              <a:t>Fibre particles or trapped moisture at stoma site</a:t>
            </a:r>
          </a:p>
          <a:p>
            <a:pPr lvl="1" eaLnBrk="1" hangingPunct="1"/>
            <a:r>
              <a:rPr lang="en-GB" altLang="en-US" smtClean="0"/>
              <a:t>Moisture at site</a:t>
            </a:r>
          </a:p>
          <a:p>
            <a:pPr lvl="1" eaLnBrk="1" hangingPunct="1"/>
            <a:r>
              <a:rPr lang="en-GB" altLang="en-US" smtClean="0"/>
              <a:t>Infection</a:t>
            </a:r>
          </a:p>
          <a:p>
            <a:pPr lvl="1" eaLnBrk="1" hangingPunct="1"/>
            <a:r>
              <a:rPr lang="en-GB" altLang="en-US" smtClean="0"/>
              <a:t>Delay in healing time- chronic disease, malnutrition, diabetes</a:t>
            </a:r>
          </a:p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417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Overgranulation</a:t>
            </a:r>
          </a:p>
        </p:txBody>
      </p:sp>
      <p:sp>
        <p:nvSpPr>
          <p:cNvPr id="491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81200" y="1844676"/>
            <a:ext cx="8229600" cy="43211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mtClean="0"/>
              <a:t>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Swab site if indicated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Ensure correct position of fixation device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Clean stoma 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Use of a foam dressing eg. Lyofoam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Topical administration of Inadine, corticosteroid cream, silver nitrate or honey based dressings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smtClean="0"/>
              <a:t>Consider surgical removal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mtClean="0"/>
          </a:p>
          <a:p>
            <a:pPr lvl="1" eaLnBrk="1" hangingPunct="1">
              <a:lnSpc>
                <a:spcPct val="90000"/>
              </a:lnSpc>
            </a:pP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2630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Types of gastrostomy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00251"/>
            <a:ext cx="8229600" cy="32861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endParaRPr lang="en-GB" altLang="en-US" sz="2400" b="1"/>
          </a:p>
          <a:p>
            <a:pPr eaLnBrk="1" hangingPunct="1">
              <a:lnSpc>
                <a:spcPct val="90000"/>
              </a:lnSpc>
            </a:pPr>
            <a:r>
              <a:rPr lang="en-GB" altLang="en-US" sz="2400" b="1"/>
              <a:t>PEG- Percutaneous Endoscopic Gastrostomy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 b="1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Replacement gastrostomy (balloon)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Low profile or “Button” gastrostomy (balloon)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r>
              <a:rPr lang="en-GB" altLang="en-US" sz="2400"/>
              <a:t> RIG- Radiologically inserted gastrostomy</a:t>
            </a:r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  <a:p>
            <a:pPr eaLnBrk="1" hangingPunct="1">
              <a:lnSpc>
                <a:spcPct val="90000"/>
              </a:lnSpc>
            </a:pPr>
            <a:endParaRPr lang="en-GB" altLang="en-US" sz="2400"/>
          </a:p>
        </p:txBody>
      </p:sp>
    </p:spTree>
    <p:extLst>
      <p:ext uri="{BB962C8B-B14F-4D97-AF65-F5344CB8AC3E}">
        <p14:creationId xmlns:p14="http://schemas.microsoft.com/office/powerpoint/2010/main" val="20901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Blocked tubes</a:t>
            </a:r>
          </a:p>
        </p:txBody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Prevention</a:t>
            </a:r>
          </a:p>
          <a:p>
            <a:pPr lvl="1" eaLnBrk="1" hangingPunct="1"/>
            <a:r>
              <a:rPr lang="en-GB" altLang="en-US" smtClean="0"/>
              <a:t>Flush before and after administration of feed and medication </a:t>
            </a:r>
          </a:p>
          <a:p>
            <a:pPr lvl="1" eaLnBrk="1" hangingPunct="1"/>
            <a:r>
              <a:rPr lang="en-GB" altLang="en-US" smtClean="0"/>
              <a:t>Flush to maintain patency if feeding is discontinued</a:t>
            </a:r>
          </a:p>
          <a:p>
            <a:pPr lvl="1"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10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92314" y="381000"/>
            <a:ext cx="8218487" cy="6248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Treatment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/>
              <a:t>Attempt to flush tube with warm water/soda water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/>
              <a:t>Use a plunging action to withdraw and insert the tube contents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/>
              <a:t>Massage the tube, roll between fingers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/>
              <a:t>Commercial </a:t>
            </a:r>
            <a:r>
              <a:rPr lang="en-GB" altLang="en-US" dirty="0" err="1" smtClean="0"/>
              <a:t>declogging</a:t>
            </a:r>
            <a:r>
              <a:rPr lang="en-GB" altLang="en-US" dirty="0" smtClean="0"/>
              <a:t> agents are available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dirty="0" smtClean="0"/>
          </a:p>
          <a:p>
            <a:pPr lvl="1" eaLnBrk="1" hangingPunct="1">
              <a:lnSpc>
                <a:spcPct val="90000"/>
              </a:lnSpc>
            </a:pPr>
            <a:r>
              <a:rPr lang="en-GB" altLang="en-US" dirty="0" smtClean="0"/>
              <a:t>N.B. Fruit juices and cola not recommended</a:t>
            </a:r>
          </a:p>
          <a:p>
            <a:pPr lvl="1" eaLnBrk="1" hangingPunct="1">
              <a:lnSpc>
                <a:spcPct val="90000"/>
              </a:lnSpc>
            </a:pPr>
            <a:endParaRPr lang="en-GB" altLang="en-US" dirty="0" smtClean="0"/>
          </a:p>
        </p:txBody>
      </p:sp>
      <p:graphicFrame>
        <p:nvGraphicFramePr>
          <p:cNvPr id="51204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938403"/>
              </p:ext>
            </p:extLst>
          </p:nvPr>
        </p:nvGraphicFramePr>
        <p:xfrm>
          <a:off x="4896212" y="3685887"/>
          <a:ext cx="556260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3" imgW="7621064" imgH="3428571" progId="MSPhotoEd.3">
                  <p:embed/>
                </p:oleObj>
              </mc:Choice>
              <mc:Fallback>
                <p:oleObj name="Photo Editor Photo" r:id="rId3" imgW="7621064" imgH="34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6212" y="3685887"/>
                        <a:ext cx="5562600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47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Supplements and Feeds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Fortisip</a:t>
            </a:r>
            <a:r>
              <a:rPr lang="en-GB" dirty="0" smtClean="0"/>
              <a:t> Compact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xfrm>
            <a:off x="5183188" y="-317673"/>
            <a:ext cx="6172200" cy="48736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Per 125ml bottle</a:t>
            </a:r>
          </a:p>
          <a:p>
            <a:r>
              <a:rPr lang="en-GB" dirty="0" smtClean="0"/>
              <a:t>300 calories</a:t>
            </a:r>
          </a:p>
          <a:p>
            <a:r>
              <a:rPr lang="en-GB" dirty="0" smtClean="0"/>
              <a:t>12g protein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With added fibre</a:t>
            </a:r>
          </a:p>
          <a:p>
            <a:r>
              <a:rPr lang="en-GB" dirty="0" err="1" smtClean="0"/>
              <a:t>Fortisip</a:t>
            </a:r>
            <a:r>
              <a:rPr lang="en-GB" dirty="0" smtClean="0"/>
              <a:t> Compact Fibre</a:t>
            </a:r>
          </a:p>
          <a:p>
            <a:r>
              <a:rPr lang="en-GB" dirty="0" smtClean="0"/>
              <a:t>300 calories</a:t>
            </a:r>
          </a:p>
          <a:p>
            <a:r>
              <a:rPr lang="en-GB" dirty="0" smtClean="0"/>
              <a:t>12g protein</a:t>
            </a:r>
          </a:p>
          <a:p>
            <a:r>
              <a:rPr lang="en-GB" dirty="0" smtClean="0"/>
              <a:t>4.5g fibre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1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Calogen</a:t>
            </a:r>
            <a:r>
              <a:rPr lang="en-GB" dirty="0" smtClean="0"/>
              <a:t> Extra Shots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958" r="2395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Per 40ml</a:t>
            </a:r>
          </a:p>
          <a:p>
            <a:r>
              <a:rPr lang="en-GB" dirty="0" smtClean="0"/>
              <a:t>160 calories</a:t>
            </a:r>
          </a:p>
          <a:p>
            <a:r>
              <a:rPr lang="en-GB" dirty="0" smtClean="0"/>
              <a:t>2g protein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9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Nutrison</a:t>
            </a:r>
            <a:r>
              <a:rPr lang="en-GB" dirty="0" smtClean="0"/>
              <a:t> 1200 Complete </a:t>
            </a:r>
            <a:r>
              <a:rPr lang="en-GB" dirty="0" err="1" smtClean="0"/>
              <a:t>Multifibre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1240 calories</a:t>
            </a:r>
          </a:p>
          <a:p>
            <a:r>
              <a:rPr lang="en-GB" dirty="0" smtClean="0"/>
              <a:t>55g protein</a:t>
            </a:r>
          </a:p>
          <a:p>
            <a:r>
              <a:rPr lang="en-GB" dirty="0" smtClean="0"/>
              <a:t>20g fibre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Less calories complete in 1000ml</a:t>
            </a:r>
          </a:p>
          <a:p>
            <a:r>
              <a:rPr lang="en-GB" dirty="0" err="1" smtClean="0"/>
              <a:t>Nutrison</a:t>
            </a:r>
            <a:r>
              <a:rPr lang="en-GB" dirty="0" smtClean="0"/>
              <a:t> 800 Complete </a:t>
            </a:r>
            <a:r>
              <a:rPr lang="en-GB" dirty="0" err="1" smtClean="0"/>
              <a:t>Multifibre</a:t>
            </a:r>
            <a:endParaRPr lang="en-GB" dirty="0" smtClean="0"/>
          </a:p>
          <a:p>
            <a:r>
              <a:rPr lang="en-GB" dirty="0" err="1" smtClean="0"/>
              <a:t>Nutrison</a:t>
            </a:r>
            <a:r>
              <a:rPr lang="en-GB" dirty="0" smtClean="0"/>
              <a:t> 1000Complete </a:t>
            </a:r>
            <a:r>
              <a:rPr lang="en-GB" dirty="0" err="1" smtClean="0"/>
              <a:t>Multifibre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69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Nutrison</a:t>
            </a:r>
            <a:r>
              <a:rPr lang="en-GB" dirty="0" smtClean="0"/>
              <a:t> Protein Plus </a:t>
            </a:r>
            <a:r>
              <a:rPr lang="en-GB" dirty="0" err="1" smtClean="0"/>
              <a:t>Multifibre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1280 calories</a:t>
            </a:r>
          </a:p>
          <a:p>
            <a:r>
              <a:rPr lang="en-GB" dirty="0" smtClean="0"/>
              <a:t>63g protein</a:t>
            </a:r>
          </a:p>
          <a:p>
            <a:r>
              <a:rPr lang="en-GB" dirty="0" smtClean="0"/>
              <a:t>15g fibre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Also available without fibre</a:t>
            </a:r>
          </a:p>
          <a:p>
            <a:r>
              <a:rPr lang="en-GB" dirty="0" err="1" smtClean="0"/>
              <a:t>Nutrison</a:t>
            </a:r>
            <a:r>
              <a:rPr lang="en-GB" dirty="0" smtClean="0"/>
              <a:t> </a:t>
            </a:r>
            <a:r>
              <a:rPr lang="en-GB" dirty="0"/>
              <a:t>P</a:t>
            </a:r>
            <a:r>
              <a:rPr lang="en-GB" dirty="0" smtClean="0"/>
              <a:t>rotein Plus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3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Nutrison</a:t>
            </a:r>
            <a:r>
              <a:rPr lang="en-GB" dirty="0" smtClean="0"/>
              <a:t> Soya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Milk free</a:t>
            </a:r>
          </a:p>
          <a:p>
            <a:r>
              <a:rPr lang="en-GB" dirty="0" smtClean="0"/>
              <a:t>1000 calories</a:t>
            </a:r>
          </a:p>
          <a:p>
            <a:r>
              <a:rPr lang="en-GB" dirty="0" smtClean="0"/>
              <a:t>40g protein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Also available with fibre</a:t>
            </a:r>
          </a:p>
          <a:p>
            <a:r>
              <a:rPr lang="en-GB" dirty="0" err="1" smtClean="0"/>
              <a:t>Nutrison</a:t>
            </a:r>
            <a:r>
              <a:rPr lang="en-GB" dirty="0" smtClean="0"/>
              <a:t> Soya </a:t>
            </a:r>
            <a:r>
              <a:rPr lang="en-GB" dirty="0" err="1" smtClean="0"/>
              <a:t>Multifibre</a:t>
            </a:r>
            <a:endParaRPr lang="en-GB" dirty="0" smtClean="0"/>
          </a:p>
          <a:p>
            <a:r>
              <a:rPr lang="en-GB" dirty="0" smtClean="0"/>
              <a:t>15g fibre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1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Flocare</a:t>
            </a:r>
            <a:r>
              <a:rPr lang="en-GB" dirty="0" smtClean="0"/>
              <a:t> Infinity Pump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701" r="23701"/>
          <a:stretch>
            <a:fillRect/>
          </a:stretch>
        </p:blipFill>
        <p:spPr>
          <a:xfrm>
            <a:off x="6517178" y="751241"/>
            <a:ext cx="4989022" cy="546744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1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Nutrison</a:t>
            </a:r>
            <a:r>
              <a:rPr lang="en-GB" dirty="0" smtClean="0"/>
              <a:t> Concentrated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 smtClean="0"/>
              <a:t>2000 calories</a:t>
            </a:r>
          </a:p>
          <a:p>
            <a:r>
              <a:rPr lang="en-GB" dirty="0" smtClean="0"/>
              <a:t>75g protein</a:t>
            </a:r>
          </a:p>
          <a:p>
            <a:r>
              <a:rPr lang="en-GB" dirty="0" smtClean="0"/>
              <a:t>No fibre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PEG</a:t>
            </a:r>
          </a:p>
        </p:txBody>
      </p:sp>
      <p:sp>
        <p:nvSpPr>
          <p:cNvPr id="921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Inserted endoscopically</a:t>
            </a:r>
          </a:p>
          <a:p>
            <a:pPr eaLnBrk="1" hangingPunct="1"/>
            <a:r>
              <a:rPr lang="en-GB" altLang="en-US" smtClean="0"/>
              <a:t>Have an internal and external fixation device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9" y="3286125"/>
            <a:ext cx="64293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Prosource</a:t>
            </a:r>
            <a:r>
              <a:rPr lang="en-GB" dirty="0" smtClean="0"/>
              <a:t> TF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8444" y="810419"/>
            <a:ext cx="3305175" cy="53435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45ml sachet</a:t>
            </a:r>
          </a:p>
          <a:p>
            <a:r>
              <a:rPr lang="en-GB" dirty="0" smtClean="0"/>
              <a:t>11g protein</a:t>
            </a:r>
          </a:p>
          <a:p>
            <a:r>
              <a:rPr lang="en-GB" dirty="0" smtClean="0"/>
              <a:t>44 calories</a:t>
            </a:r>
          </a:p>
          <a:p>
            <a:r>
              <a:rPr lang="en-GB" dirty="0" smtClean="0"/>
              <a:t>0g fat</a:t>
            </a:r>
          </a:p>
          <a:p>
            <a:r>
              <a:rPr lang="en-GB" dirty="0" smtClean="0"/>
              <a:t>1g carbohydrate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Prosoutce</a:t>
            </a:r>
            <a:r>
              <a:rPr lang="en-GB" dirty="0" smtClean="0"/>
              <a:t> Plus</a:t>
            </a:r>
          </a:p>
          <a:p>
            <a:r>
              <a:rPr lang="en-GB" dirty="0" smtClean="0"/>
              <a:t>15g protein</a:t>
            </a:r>
          </a:p>
          <a:p>
            <a:r>
              <a:rPr lang="en-GB" dirty="0" smtClean="0"/>
              <a:t>100calories</a:t>
            </a:r>
          </a:p>
          <a:p>
            <a:r>
              <a:rPr lang="en-GB" dirty="0" smtClean="0"/>
              <a:t>0g fat</a:t>
            </a:r>
          </a:p>
          <a:p>
            <a:r>
              <a:rPr lang="en-GB" dirty="0" smtClean="0"/>
              <a:t>11g carbohydrate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873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Freka</a:t>
            </a:r>
            <a:r>
              <a:rPr lang="en-GB" dirty="0" smtClean="0"/>
              <a:t> Gastrostomy tube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01" y="2293526"/>
            <a:ext cx="7877175" cy="382619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779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03389" y="457200"/>
            <a:ext cx="8713787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mtClean="0"/>
              <a:t>Care of PEG- (</a:t>
            </a:r>
            <a:r>
              <a:rPr lang="en-GB" altLang="en-US" sz="3400"/>
              <a:t>first 2 - 4 weeks post 							insertion)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81200" y="1700214"/>
            <a:ext cx="8229600" cy="46815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GB" altLang="en-US" smtClean="0"/>
              <a:t>Clean stoma site with sterile water and dry thoroughly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mtClean="0"/>
              <a:t>Do NOT open external fixation device, but ensure cleaned thoroughly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mtClean="0"/>
              <a:t>Dressing is not usually needed after 24hrs</a:t>
            </a:r>
          </a:p>
          <a:p>
            <a:pPr eaLnBrk="1" hangingPunct="1">
              <a:lnSpc>
                <a:spcPct val="120000"/>
              </a:lnSpc>
            </a:pPr>
            <a:r>
              <a:rPr lang="en-GB" altLang="en-US" smtClean="0"/>
              <a:t>Do not submerge stoma in water</a:t>
            </a:r>
          </a:p>
        </p:txBody>
      </p:sp>
    </p:spTree>
    <p:extLst>
      <p:ext uri="{BB962C8B-B14F-4D97-AF65-F5344CB8AC3E}">
        <p14:creationId xmlns:p14="http://schemas.microsoft.com/office/powerpoint/2010/main" val="22108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Routine PEG care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57338"/>
            <a:ext cx="8229600" cy="45148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800"/>
              <a:t>Daily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GB" altLang="en-US" sz="2400"/>
              <a:t>Clean stoma with mild soap and water and dry thoroughly 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GB" altLang="en-US" sz="2400"/>
              <a:t>Observe for signs of infection/inflammation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GB" altLang="en-US" sz="2400"/>
              <a:t>Keep outer surface of tube clean 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GB" altLang="en-US" sz="2400"/>
              <a:t>Rotate the tube 360</a:t>
            </a:r>
            <a:r>
              <a:rPr lang="en-GB" altLang="en-US" sz="2400" baseline="30000"/>
              <a:t>0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GB" altLang="en-US" sz="2400"/>
              <a:t>External fixation device may be unclipped and cleaned then returned to correct position</a:t>
            </a:r>
          </a:p>
          <a:p>
            <a:pPr lvl="1" algn="just" eaLnBrk="1" hangingPunct="1">
              <a:lnSpc>
                <a:spcPct val="80000"/>
              </a:lnSpc>
            </a:pPr>
            <a:r>
              <a:rPr lang="en-GB" altLang="en-US" sz="2400"/>
              <a:t>Flush tube regularly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/>
              <a:t>Weekly</a:t>
            </a:r>
          </a:p>
          <a:p>
            <a:pPr lvl="1" eaLnBrk="1" hangingPunct="1">
              <a:lnSpc>
                <a:spcPct val="80000"/>
              </a:lnSpc>
            </a:pPr>
            <a:r>
              <a:rPr lang="en-GB" altLang="en-US" sz="2400"/>
              <a:t>Unclip external fixation device, advance tube into stomach by about 4cm. Return to correct position</a:t>
            </a:r>
          </a:p>
          <a:p>
            <a:pPr eaLnBrk="1" hangingPunct="1">
              <a:lnSpc>
                <a:spcPct val="80000"/>
              </a:lnSpc>
            </a:pPr>
            <a:endParaRPr lang="en-GB" altLang="en-US" sz="2800"/>
          </a:p>
        </p:txBody>
      </p:sp>
    </p:spTree>
    <p:extLst>
      <p:ext uri="{BB962C8B-B14F-4D97-AF65-F5344CB8AC3E}">
        <p14:creationId xmlns:p14="http://schemas.microsoft.com/office/powerpoint/2010/main" val="23818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Advancing and rotating the tube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92313" y="1484313"/>
            <a:ext cx="8229600" cy="3886200"/>
          </a:xfrm>
        </p:spPr>
        <p:txBody>
          <a:bodyPr/>
          <a:lstStyle/>
          <a:p>
            <a:pPr eaLnBrk="1" hangingPunct="1"/>
            <a:r>
              <a:rPr lang="en-GB" altLang="en-US" sz="2800"/>
              <a:t>Weekly:</a:t>
            </a:r>
          </a:p>
          <a:p>
            <a:pPr eaLnBrk="1" hangingPunct="1"/>
            <a:r>
              <a:rPr lang="en-GB" altLang="en-US" sz="2800"/>
              <a:t>Open fixation device and move up the tube, away from the stoma</a:t>
            </a:r>
          </a:p>
          <a:p>
            <a:pPr eaLnBrk="1" hangingPunct="1"/>
            <a:r>
              <a:rPr lang="en-GB" altLang="en-US" sz="2800"/>
              <a:t>Push tube into abdomen by about 4 cm</a:t>
            </a:r>
          </a:p>
          <a:p>
            <a:pPr eaLnBrk="1" hangingPunct="1"/>
            <a:r>
              <a:rPr lang="en-GB" altLang="en-US" sz="2800"/>
              <a:t>Pull back on tube until resistance felt i.e. internal fixation against stomach wall</a:t>
            </a:r>
          </a:p>
          <a:p>
            <a:pPr eaLnBrk="1" hangingPunct="1"/>
            <a:r>
              <a:rPr lang="en-GB" altLang="en-US" sz="2800"/>
              <a:t>Close fixation device and position 2-3mm from skin</a:t>
            </a:r>
          </a:p>
        </p:txBody>
      </p:sp>
      <p:pic>
        <p:nvPicPr>
          <p:cNvPr id="12292" name="Picture 1029" descr="ex f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941888"/>
            <a:ext cx="44307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8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Balloon Gastrostomy tube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Internal balloon</a:t>
            </a:r>
          </a:p>
          <a:p>
            <a:pPr eaLnBrk="1" hangingPunct="1"/>
            <a:r>
              <a:rPr lang="en-GB" altLang="en-US" smtClean="0"/>
              <a:t>Replace 3-6months</a:t>
            </a:r>
          </a:p>
          <a:p>
            <a:pPr eaLnBrk="1" hangingPunct="1"/>
            <a:r>
              <a:rPr lang="en-GB" altLang="en-US" smtClean="0"/>
              <a:t>No clamp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826499"/>
            <a:ext cx="4740421" cy="43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65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93</TotalTime>
  <Words>1002</Words>
  <Application>Microsoft Office PowerPoint</Application>
  <PresentationFormat>Widescreen</PresentationFormat>
  <Paragraphs>250</Paragraphs>
  <Slides>40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</vt:lpstr>
      <vt:lpstr>Vapor Trail</vt:lpstr>
      <vt:lpstr>Photo Editor Photo</vt:lpstr>
      <vt:lpstr>Management  of Gastrostomy &amp; Jejunostomy tubes</vt:lpstr>
      <vt:lpstr>Aims of session</vt:lpstr>
      <vt:lpstr>Types of gastrostomy</vt:lpstr>
      <vt:lpstr>PEG</vt:lpstr>
      <vt:lpstr>Freka Gastrostomy tube </vt:lpstr>
      <vt:lpstr>Care of PEG- (first 2 - 4 weeks post        insertion)</vt:lpstr>
      <vt:lpstr>Routine PEG care</vt:lpstr>
      <vt:lpstr>Advancing and rotating the tube</vt:lpstr>
      <vt:lpstr>Balloon Gastrostomy tube</vt:lpstr>
      <vt:lpstr>MIC replacement balloon gastrostomy and extension set </vt:lpstr>
      <vt:lpstr>Low profile gastrostomy</vt:lpstr>
      <vt:lpstr>AMT minion low profile gastrostomy MIC extension set Enfit   </vt:lpstr>
      <vt:lpstr>Routine care of a balloon gastrostomy</vt:lpstr>
      <vt:lpstr>Checking balloon integrity</vt:lpstr>
      <vt:lpstr>RIG</vt:lpstr>
      <vt:lpstr>Routine RIG care</vt:lpstr>
      <vt:lpstr>Immediately Post Placement of any tube</vt:lpstr>
      <vt:lpstr>Jejunistomy Feeding</vt:lpstr>
      <vt:lpstr>Surgical Jejunostomy</vt:lpstr>
      <vt:lpstr>Routine care</vt:lpstr>
      <vt:lpstr>PEG-J </vt:lpstr>
      <vt:lpstr>Routine care</vt:lpstr>
      <vt:lpstr>For each patient</vt:lpstr>
      <vt:lpstr>Complications - Prevention and Treatment</vt:lpstr>
      <vt:lpstr>Gastric Leakage</vt:lpstr>
      <vt:lpstr>Gastric leakage continued</vt:lpstr>
      <vt:lpstr>Overgranulation</vt:lpstr>
      <vt:lpstr>Overgranulation</vt:lpstr>
      <vt:lpstr>Overgranulation</vt:lpstr>
      <vt:lpstr>Blocked tubes</vt:lpstr>
      <vt:lpstr>PowerPoint Presentation</vt:lpstr>
      <vt:lpstr>Supplements and Feeds</vt:lpstr>
      <vt:lpstr>Fortisip Compact</vt:lpstr>
      <vt:lpstr>Calogen Extra Shots</vt:lpstr>
      <vt:lpstr>Nutrison 1200 Complete Multifibre</vt:lpstr>
      <vt:lpstr>Nutrison Protein Plus Multifibre</vt:lpstr>
      <vt:lpstr>Nutrison Soya</vt:lpstr>
      <vt:lpstr>Flocare Infinity Pump</vt:lpstr>
      <vt:lpstr>Nutrison Concentrated</vt:lpstr>
      <vt:lpstr>Prosource TF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Durrant</dc:creator>
  <cp:lastModifiedBy>Sue Durrant</cp:lastModifiedBy>
  <cp:revision>35</cp:revision>
  <dcterms:created xsi:type="dcterms:W3CDTF">2021-09-22T12:21:00Z</dcterms:created>
  <dcterms:modified xsi:type="dcterms:W3CDTF">2022-04-13T16:08:00Z</dcterms:modified>
</cp:coreProperties>
</file>